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0" r:id="rId1"/>
  </p:sldMasterIdLst>
  <p:notesMasterIdLst>
    <p:notesMasterId r:id="rId26"/>
  </p:notesMasterIdLst>
  <p:handoutMasterIdLst>
    <p:handoutMasterId r:id="rId27"/>
  </p:handoutMasterIdLst>
  <p:sldIdLst>
    <p:sldId id="304" r:id="rId2"/>
    <p:sldId id="375" r:id="rId3"/>
    <p:sldId id="376" r:id="rId4"/>
    <p:sldId id="377" r:id="rId5"/>
    <p:sldId id="378" r:id="rId6"/>
    <p:sldId id="379" r:id="rId7"/>
    <p:sldId id="380" r:id="rId8"/>
    <p:sldId id="381" r:id="rId9"/>
    <p:sldId id="382" r:id="rId10"/>
    <p:sldId id="383" r:id="rId11"/>
    <p:sldId id="402" r:id="rId12"/>
    <p:sldId id="400" r:id="rId13"/>
    <p:sldId id="397" r:id="rId14"/>
    <p:sldId id="403" r:id="rId15"/>
    <p:sldId id="404" r:id="rId16"/>
    <p:sldId id="357" r:id="rId17"/>
    <p:sldId id="387" r:id="rId18"/>
    <p:sldId id="388" r:id="rId19"/>
    <p:sldId id="389" r:id="rId20"/>
    <p:sldId id="390" r:id="rId21"/>
    <p:sldId id="391" r:id="rId22"/>
    <p:sldId id="392" r:id="rId23"/>
    <p:sldId id="399" r:id="rId24"/>
    <p:sldId id="394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590" autoAdjust="0"/>
  </p:normalViewPr>
  <p:slideViewPr>
    <p:cSldViewPr>
      <p:cViewPr varScale="1">
        <p:scale>
          <a:sx n="83" d="100"/>
          <a:sy n="83" d="100"/>
        </p:scale>
        <p:origin x="691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54" y="6250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5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AD425-6894-4EF8-B96D-8217034873E8}" type="datetimeFigureOut">
              <a:rPr lang="en-AU" smtClean="0"/>
              <a:t>17/10/2017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14E48-29A2-40EB-B721-722384A109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7526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3C083-7B6D-4495-AF2B-1E495C12AB55}" type="datetimeFigureOut">
              <a:rPr lang="en-AU" smtClean="0"/>
              <a:t>17/10/2017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D2DB0-C7E9-483E-89D7-C3BCDDC893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872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6482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45720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90600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3200"/>
            <a:ext cx="7419975" cy="2333625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-457200" y="228600"/>
            <a:ext cx="10134600" cy="1752600"/>
          </a:xfrm>
        </p:spPr>
        <p:txBody>
          <a:bodyPr>
            <a:normAutofit/>
          </a:bodyPr>
          <a:lstStyle/>
          <a:p>
            <a:r>
              <a:rPr lang="en-AU" sz="2800" dirty="0"/>
              <a:t>Faculty of Information Technology,</a:t>
            </a:r>
            <a:br>
              <a:rPr lang="en-AU" sz="2800" dirty="0"/>
            </a:br>
            <a:r>
              <a:rPr lang="en-AU" sz="2800" dirty="0"/>
              <a:t> Monash University</a:t>
            </a:r>
          </a:p>
        </p:txBody>
      </p:sp>
    </p:spTree>
    <p:extLst>
      <p:ext uri="{BB962C8B-B14F-4D97-AF65-F5344CB8AC3E}">
        <p14:creationId xmlns:p14="http://schemas.microsoft.com/office/powerpoint/2010/main" val="2659273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Final Exam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143000"/>
            <a:ext cx="8763000" cy="4572000"/>
          </a:xfrm>
        </p:spPr>
        <p:txBody>
          <a:bodyPr>
            <a:noAutofit/>
          </a:bodyPr>
          <a:lstStyle/>
          <a:p>
            <a:r>
              <a:rPr lang="en-AU" sz="1800" dirty="0">
                <a:solidFill>
                  <a:srgbClr val="000000"/>
                </a:solidFill>
                <a:latin typeface="CMSS10"/>
              </a:rPr>
              <a:t>Time allowed: 2 hours + 10 minutes reading time</a:t>
            </a:r>
          </a:p>
          <a:p>
            <a:r>
              <a:rPr lang="en-AU" sz="1800" dirty="0">
                <a:solidFill>
                  <a:srgbClr val="000000"/>
                </a:solidFill>
                <a:latin typeface="CMSS10"/>
              </a:rPr>
              <a:t>Total Marks: 60</a:t>
            </a:r>
          </a:p>
          <a:p>
            <a:r>
              <a:rPr lang="en-AU" sz="1800" dirty="0">
                <a:solidFill>
                  <a:srgbClr val="000000"/>
                </a:solidFill>
                <a:latin typeface="CMSS10"/>
              </a:rPr>
              <a:t>Exam is </a:t>
            </a:r>
            <a:r>
              <a:rPr lang="en-AU" sz="1800" b="1" dirty="0">
                <a:solidFill>
                  <a:srgbClr val="000000"/>
                </a:solidFill>
                <a:latin typeface="CMSS10"/>
              </a:rPr>
              <a:t>NOT</a:t>
            </a:r>
            <a:r>
              <a:rPr lang="en-AU" sz="1800" dirty="0">
                <a:solidFill>
                  <a:srgbClr val="000000"/>
                </a:solidFill>
                <a:latin typeface="CMSS10"/>
              </a:rPr>
              <a:t> open book</a:t>
            </a:r>
          </a:p>
          <a:p>
            <a:r>
              <a:rPr lang="en-AU" sz="1800" dirty="0">
                <a:solidFill>
                  <a:srgbClr val="000000"/>
                </a:solidFill>
                <a:latin typeface="CMSS10"/>
              </a:rPr>
              <a:t>Question style similar to mid-semester tests – but do not try to guess what will be on the exam</a:t>
            </a:r>
          </a:p>
          <a:p>
            <a:r>
              <a:rPr lang="en-AU" sz="1800" dirty="0">
                <a:solidFill>
                  <a:srgbClr val="000000"/>
                </a:solidFill>
                <a:latin typeface="CMSS10"/>
              </a:rPr>
              <a:t>In-semester hurdle: You need 16 out of 40 marks for in-semester assessments to pass the hurdle</a:t>
            </a:r>
          </a:p>
          <a:p>
            <a:r>
              <a:rPr lang="en-AU" sz="1800" dirty="0">
                <a:solidFill>
                  <a:srgbClr val="000000"/>
                </a:solidFill>
                <a:latin typeface="CMSS10"/>
              </a:rPr>
              <a:t>Do not miss final exam even if you fail in-semester hurdle.</a:t>
            </a:r>
          </a:p>
          <a:p>
            <a:pPr lvl="1"/>
            <a:r>
              <a:rPr lang="en-AU" sz="1800" dirty="0">
                <a:solidFill>
                  <a:srgbClr val="000000"/>
                </a:solidFill>
                <a:latin typeface="CMSS10"/>
              </a:rPr>
              <a:t>It affects your WAM </a:t>
            </a:r>
          </a:p>
        </p:txBody>
      </p:sp>
    </p:spTree>
    <p:extLst>
      <p:ext uri="{BB962C8B-B14F-4D97-AF65-F5344CB8AC3E}">
        <p14:creationId xmlns:p14="http://schemas.microsoft.com/office/powerpoint/2010/main" val="325950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8594-64AF-4025-BC19-F17FE9725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Good News and a Bad News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146A32-94D8-4DB0-822D-34185FEA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D869A9-6214-4D05-8FC2-B16A073D67B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I have two news for you: one is good, one is bad!</a:t>
            </a:r>
          </a:p>
          <a:p>
            <a:r>
              <a:rPr lang="en-AU" sz="2800" dirty="0">
                <a:solidFill>
                  <a:srgbClr val="FF0000"/>
                </a:solidFill>
                <a:latin typeface="CMSS10"/>
              </a:rPr>
              <a:t>Good News: 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Exam questions do not ask you about any algorithm/problem that you have not seen in lectures, tutorials, or </a:t>
            </a:r>
            <a:r>
              <a:rPr lang="en-AU" sz="2800" dirty="0" err="1">
                <a:solidFill>
                  <a:srgbClr val="000000"/>
                </a:solidFill>
                <a:latin typeface="CMSS10"/>
              </a:rPr>
              <a:t>pracs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 + questions are straightforward (i.e., no trick questions)!</a:t>
            </a:r>
            <a:endParaRPr lang="en-AU" sz="2800" dirty="0">
              <a:solidFill>
                <a:srgbClr val="FF0000"/>
              </a:solidFill>
              <a:latin typeface="CMSS10"/>
            </a:endParaRPr>
          </a:p>
          <a:p>
            <a:r>
              <a:rPr lang="en-AU" sz="2800" dirty="0">
                <a:solidFill>
                  <a:srgbClr val="FF0000"/>
                </a:solidFill>
                <a:latin typeface="CMSS10"/>
              </a:rPr>
              <a:t>Bad News: 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Exam is set in a way that if you prepare only selective topics, you will struggle! Study thoroughly.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509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5821-2C50-4BA4-AF27-2D35B2B3F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Non-Examinable Content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B9A081-D831-4A32-8F46-C345FF75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A31D3-62BB-4536-966F-E55C6745CE4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4444" y="978316"/>
            <a:ext cx="8577072" cy="5489448"/>
          </a:xfrm>
        </p:spPr>
        <p:txBody>
          <a:bodyPr/>
          <a:lstStyle/>
          <a:p>
            <a:r>
              <a:rPr lang="en-AU" dirty="0"/>
              <a:t>Additional material in supplementary notes</a:t>
            </a:r>
          </a:p>
          <a:p>
            <a:pPr lvl="1"/>
            <a:r>
              <a:rPr lang="en-AU" dirty="0"/>
              <a:t>Anything not covered in lectures, tutorials, labs is NOT EXAMINABLE! </a:t>
            </a:r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27739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Consultations for Final Exam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8763000" cy="4572000"/>
          </a:xfrm>
        </p:spPr>
        <p:txBody>
          <a:bodyPr>
            <a:noAutofit/>
          </a:bodyPr>
          <a:lstStyle/>
          <a:p>
            <a:r>
              <a:rPr lang="en-AU" sz="1600" dirty="0">
                <a:solidFill>
                  <a:srgbClr val="000000"/>
                </a:solidFill>
                <a:latin typeface="CMSS10"/>
              </a:rPr>
              <a:t>Starting from next week, (almost) daily consultation sessions will be provided by me or some of the tutors. Details to be posted on Moodle</a:t>
            </a:r>
          </a:p>
          <a:p>
            <a:r>
              <a:rPr lang="en-AU" sz="1600" dirty="0">
                <a:solidFill>
                  <a:srgbClr val="000000"/>
                </a:solidFill>
                <a:latin typeface="CMSS10"/>
              </a:rPr>
              <a:t>Don’t come to consultations in a hope to squeeze some useful information about final exam</a:t>
            </a:r>
          </a:p>
          <a:p>
            <a:pPr lvl="1"/>
            <a:r>
              <a:rPr lang="en-AU" sz="1600" dirty="0">
                <a:solidFill>
                  <a:srgbClr val="FF0000"/>
                </a:solidFill>
                <a:latin typeface="CMSS10"/>
              </a:rPr>
              <a:t>Important: </a:t>
            </a:r>
            <a:r>
              <a:rPr lang="en-AU" sz="1600" dirty="0">
                <a:solidFill>
                  <a:srgbClr val="000000"/>
                </a:solidFill>
                <a:latin typeface="CMSS10"/>
              </a:rPr>
              <a:t>Last night I got an accident and have lost my memory – so do not waste your energy</a:t>
            </a:r>
          </a:p>
          <a:p>
            <a:pPr lvl="1"/>
            <a:r>
              <a:rPr lang="en-AU" sz="1600" dirty="0">
                <a:solidFill>
                  <a:srgbClr val="FF0000"/>
                </a:solidFill>
                <a:latin typeface="CMSS10"/>
              </a:rPr>
              <a:t>Very Important</a:t>
            </a:r>
            <a:r>
              <a:rPr lang="en-AU" sz="1600" dirty="0">
                <a:solidFill>
                  <a:srgbClr val="000000"/>
                </a:solidFill>
                <a:latin typeface="CMSS10"/>
              </a:rPr>
              <a:t>: In many movies, a second accident brings the memory back. Please do not pray that I get another accident.</a:t>
            </a:r>
          </a:p>
          <a:p>
            <a:pPr lvl="1"/>
            <a:r>
              <a:rPr lang="en-AU" sz="1600" dirty="0">
                <a:solidFill>
                  <a:srgbClr val="000000"/>
                </a:solidFill>
                <a:latin typeface="CMSS10"/>
              </a:rPr>
              <a:t>Tutors have not seen the final exam</a:t>
            </a:r>
          </a:p>
          <a:p>
            <a:pPr lvl="1"/>
            <a:r>
              <a:rPr lang="en-AU" sz="1600" dirty="0">
                <a:solidFill>
                  <a:srgbClr val="000000"/>
                </a:solidFill>
                <a:latin typeface="CMSS10"/>
              </a:rPr>
              <a:t>Only I, </a:t>
            </a:r>
            <a:r>
              <a:rPr lang="en-AU" sz="1600" dirty="0" err="1">
                <a:solidFill>
                  <a:srgbClr val="000000"/>
                </a:solidFill>
                <a:latin typeface="CMSS10"/>
              </a:rPr>
              <a:t>Arun</a:t>
            </a:r>
            <a:r>
              <a:rPr lang="en-AU" sz="1600" dirty="0">
                <a:solidFill>
                  <a:srgbClr val="000000"/>
                </a:solidFill>
                <a:latin typeface="CMSS10"/>
              </a:rPr>
              <a:t> (Chief Examiner) and </a:t>
            </a:r>
            <a:r>
              <a:rPr lang="en-AU" sz="1600" dirty="0" err="1">
                <a:solidFill>
                  <a:srgbClr val="000000"/>
                </a:solidFill>
                <a:latin typeface="CMSS10"/>
              </a:rPr>
              <a:t>Anuja</a:t>
            </a:r>
            <a:r>
              <a:rPr lang="en-AU" sz="1600" dirty="0">
                <a:solidFill>
                  <a:srgbClr val="000000"/>
                </a:solidFill>
                <a:latin typeface="CMSS10"/>
              </a:rPr>
              <a:t> (lecturer at Malaysia campus) have seen the exam paper. Some of the options you have are the following</a:t>
            </a:r>
          </a:p>
          <a:p>
            <a:pPr lvl="2"/>
            <a:r>
              <a:rPr lang="en-AU" sz="1600" dirty="0">
                <a:solidFill>
                  <a:srgbClr val="FF0000"/>
                </a:solidFill>
                <a:latin typeface="CMSS10"/>
              </a:rPr>
              <a:t>Selfish Option</a:t>
            </a:r>
          </a:p>
          <a:p>
            <a:pPr lvl="3"/>
            <a:r>
              <a:rPr lang="en-AU" sz="1600" dirty="0">
                <a:solidFill>
                  <a:srgbClr val="000000"/>
                </a:solidFill>
                <a:latin typeface="CMSS10"/>
              </a:rPr>
              <a:t>Pray that I get another accident</a:t>
            </a:r>
          </a:p>
          <a:p>
            <a:pPr lvl="3"/>
            <a:r>
              <a:rPr lang="en-AU" sz="1600" dirty="0">
                <a:solidFill>
                  <a:srgbClr val="000000"/>
                </a:solidFill>
                <a:latin typeface="CMSS10"/>
              </a:rPr>
              <a:t>but t</a:t>
            </a:r>
            <a:r>
              <a:rPr lang="en-AU" sz="1400" dirty="0">
                <a:solidFill>
                  <a:srgbClr val="000000"/>
                </a:solidFill>
                <a:latin typeface="CMSS10"/>
              </a:rPr>
              <a:t>he second accident may bring false memories and you may get all the wrong hints :P</a:t>
            </a:r>
          </a:p>
          <a:p>
            <a:pPr lvl="2"/>
            <a:r>
              <a:rPr lang="en-AU" sz="1600" dirty="0">
                <a:solidFill>
                  <a:srgbClr val="FF0000"/>
                </a:solidFill>
                <a:latin typeface="CMSS10"/>
              </a:rPr>
              <a:t>Risky Option</a:t>
            </a:r>
          </a:p>
          <a:p>
            <a:pPr lvl="3"/>
            <a:r>
              <a:rPr lang="en-AU" sz="1600" dirty="0">
                <a:solidFill>
                  <a:srgbClr val="000000"/>
                </a:solidFill>
                <a:latin typeface="CMSS10"/>
              </a:rPr>
              <a:t>Ask </a:t>
            </a:r>
            <a:r>
              <a:rPr lang="en-AU" sz="1600" dirty="0" err="1">
                <a:solidFill>
                  <a:srgbClr val="000000"/>
                </a:solidFill>
                <a:latin typeface="CMSS10"/>
              </a:rPr>
              <a:t>Arun</a:t>
            </a:r>
            <a:r>
              <a:rPr lang="en-AU" sz="1600" dirty="0">
                <a:solidFill>
                  <a:srgbClr val="000000"/>
                </a:solidFill>
                <a:latin typeface="CMSS10"/>
              </a:rPr>
              <a:t>!</a:t>
            </a:r>
          </a:p>
          <a:p>
            <a:pPr lvl="2"/>
            <a:r>
              <a:rPr lang="en-AU" sz="1600" dirty="0">
                <a:solidFill>
                  <a:srgbClr val="FF0000"/>
                </a:solidFill>
                <a:latin typeface="CMSS10"/>
              </a:rPr>
              <a:t>Expensive Option</a:t>
            </a:r>
          </a:p>
          <a:p>
            <a:pPr lvl="3"/>
            <a:r>
              <a:rPr lang="en-AU" sz="1600" dirty="0">
                <a:solidFill>
                  <a:srgbClr val="000000"/>
                </a:solidFill>
                <a:latin typeface="CMSS10"/>
              </a:rPr>
              <a:t>Buy a ticket to Malaysia and try your luck by talking to </a:t>
            </a:r>
            <a:r>
              <a:rPr lang="en-AU" sz="1600" dirty="0" err="1">
                <a:solidFill>
                  <a:srgbClr val="000000"/>
                </a:solidFill>
                <a:latin typeface="CMSS10"/>
              </a:rPr>
              <a:t>Anuja</a:t>
            </a:r>
            <a:r>
              <a:rPr lang="en-AU" sz="1600" dirty="0">
                <a:solidFill>
                  <a:srgbClr val="000000"/>
                </a:solidFill>
                <a:latin typeface="CMSS10"/>
              </a:rPr>
              <a:t> :P</a:t>
            </a:r>
          </a:p>
          <a:p>
            <a:pPr lvl="2"/>
            <a:r>
              <a:rPr lang="en-AU" sz="1600" dirty="0">
                <a:solidFill>
                  <a:srgbClr val="FF0000"/>
                </a:solidFill>
                <a:latin typeface="CMSS10"/>
              </a:rPr>
              <a:t>Easiest Option </a:t>
            </a:r>
          </a:p>
          <a:p>
            <a:pPr lvl="3"/>
            <a:r>
              <a:rPr lang="en-AU" sz="1600" dirty="0">
                <a:solidFill>
                  <a:srgbClr val="000000"/>
                </a:solidFill>
                <a:latin typeface="CMSS10"/>
              </a:rPr>
              <a:t>Study!!!</a:t>
            </a:r>
          </a:p>
          <a:p>
            <a:pPr lvl="1"/>
            <a:endParaRPr lang="en-AU" sz="16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07448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3752" cy="758952"/>
          </a:xfrm>
        </p:spPr>
        <p:txBody>
          <a:bodyPr>
            <a:normAutofit fontScale="90000"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Suggestions for preparation </a:t>
            </a:r>
            <a:br>
              <a:rPr lang="en-AU" sz="2800" dirty="0">
                <a:latin typeface="Arial Black" panose="020B0A04020102020204" pitchFamily="34" charset="0"/>
              </a:rPr>
            </a:br>
            <a:r>
              <a:rPr lang="en-AU" sz="2800" dirty="0">
                <a:latin typeface="Arial Black" panose="020B0A04020102020204" pitchFamily="34" charset="0"/>
              </a:rPr>
              <a:t>(written </a:t>
            </a:r>
            <a:r>
              <a:rPr lang="en-AU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after</a:t>
            </a:r>
            <a:r>
              <a:rPr lang="en-AU" sz="2800" b="1" dirty="0">
                <a:latin typeface="Arial Black" panose="020B0A04020102020204" pitchFamily="34" charset="0"/>
              </a:rPr>
              <a:t> I lost my memory)</a:t>
            </a:r>
            <a:r>
              <a:rPr lang="en-AU" sz="2800" dirty="0"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143000"/>
            <a:ext cx="8763000" cy="4572000"/>
          </a:xfrm>
        </p:spPr>
        <p:txBody>
          <a:bodyPr>
            <a:noAutofit/>
          </a:bodyPr>
          <a:lstStyle/>
          <a:p>
            <a:r>
              <a:rPr lang="en-AU" sz="2500" dirty="0">
                <a:solidFill>
                  <a:srgbClr val="000000"/>
                </a:solidFill>
                <a:latin typeface="CMSS10"/>
              </a:rPr>
              <a:t>Understand how each algorithm works</a:t>
            </a:r>
          </a:p>
          <a:p>
            <a:r>
              <a:rPr lang="en-AU" sz="2500" dirty="0">
                <a:solidFill>
                  <a:srgbClr val="000000"/>
                </a:solidFill>
                <a:latin typeface="CMSS10"/>
              </a:rPr>
              <a:t>Practice writing pseudocode for each algorithm</a:t>
            </a:r>
          </a:p>
          <a:p>
            <a:r>
              <a:rPr lang="en-AU" sz="2500" dirty="0">
                <a:solidFill>
                  <a:srgbClr val="000000"/>
                </a:solidFill>
                <a:latin typeface="CMSS10"/>
              </a:rPr>
              <a:t>Understand its complexity analysis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Don’t confuse algorithms: Bellman-Ford vs Floyd-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Warshall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 vs Ford-Fulkerson</a:t>
            </a:r>
          </a:p>
          <a:p>
            <a:r>
              <a:rPr lang="en-AU" sz="2500" dirty="0">
                <a:solidFill>
                  <a:srgbClr val="000000"/>
                </a:solidFill>
                <a:latin typeface="CMSS10"/>
              </a:rPr>
              <a:t>Solve different recurrence relations</a:t>
            </a:r>
          </a:p>
          <a:p>
            <a:r>
              <a:rPr lang="en-AU" sz="2500" dirty="0">
                <a:solidFill>
                  <a:srgbClr val="000000"/>
                </a:solidFill>
                <a:latin typeface="CMSS10"/>
              </a:rPr>
              <a:t>Prove by </a:t>
            </a:r>
            <a:r>
              <a:rPr lang="en-AU" sz="2500" b="1" dirty="0">
                <a:solidFill>
                  <a:srgbClr val="000000"/>
                </a:solidFill>
                <a:latin typeface="CMSS10"/>
              </a:rPr>
              <a:t>induction</a:t>
            </a:r>
            <a:r>
              <a:rPr lang="en-AU" sz="2500" dirty="0">
                <a:solidFill>
                  <a:srgbClr val="000000"/>
                </a:solidFill>
                <a:latin typeface="CMSS10"/>
              </a:rPr>
              <a:t> for recurrence solutions</a:t>
            </a:r>
          </a:p>
          <a:p>
            <a:endParaRPr lang="en-AU" sz="25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183562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Algorithm for exam preparation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066800"/>
            <a:ext cx="8991600" cy="4572000"/>
          </a:xfrm>
        </p:spPr>
        <p:txBody>
          <a:bodyPr>
            <a:noAutofit/>
          </a:bodyPr>
          <a:lstStyle/>
          <a:p>
            <a:pPr marL="342900" indent="-342900" defTabSz="360000">
              <a:buFont typeface="+mj-lt"/>
              <a:buAutoNum type="arabicPeriod"/>
            </a:pP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4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to </a:t>
            </a:r>
            <a:r>
              <a:rPr lang="en-AU" sz="1400" dirty="0">
                <a:solidFill>
                  <a:srgbClr val="FF0000"/>
                </a:solidFill>
                <a:highlight>
                  <a:srgbClr val="FFFFFF"/>
                </a:highlight>
              </a:rPr>
              <a:t>12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	   carefully go through lecture slides/supplementary notes week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and ensure you understand the content</a:t>
            </a:r>
            <a:endParaRPr lang="en-AU" sz="1400" b="1" dirty="0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  practice writing pseudocode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each algorithm covered in week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 make sure your understand space/time complexities</a:t>
            </a: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something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is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unclear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		listen MULO recording </a:t>
            </a:r>
            <a:r>
              <a:rPr lang="en-AU" sz="1400" dirty="0">
                <a:solidFill>
                  <a:srgbClr val="00B050"/>
                </a:solidFill>
                <a:highlight>
                  <a:srgbClr val="FFFFFF"/>
                </a:highlight>
              </a:rPr>
              <a:t># slides are optimized for lectures and should only be treated as summaries.</a:t>
            </a: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		seek help</a:t>
            </a: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range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40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AU" sz="1400" dirty="0">
                <a:solidFill>
                  <a:srgbClr val="FF0000"/>
                </a:solidFill>
                <a:highlight>
                  <a:srgbClr val="FFFFFF"/>
                </a:highlight>
              </a:rPr>
              <a:t>12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AU" sz="14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	      attempt tutorial questions week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each question attempted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		  compare your solution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with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the sample solution</a:t>
            </a: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		  seek help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something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is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unclear</a:t>
            </a: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each question on the sample exam and mid-semester tests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	       attempt the question</a:t>
            </a: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  	post your solution on Moodle forum</a:t>
            </a: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If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current_date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&lt;=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exam_date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goto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line 1</a:t>
            </a: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Print(“HURRAYYYYYY!!!  I did it!”)</a:t>
            </a:r>
          </a:p>
          <a:p>
            <a:pPr marL="0" lvl="0" indent="0">
              <a:spcBef>
                <a:spcPts val="850"/>
              </a:spcBef>
              <a:buSzPct val="25000"/>
              <a:buNone/>
            </a:pPr>
            <a:r>
              <a:rPr lang="en-AU" sz="1400" dirty="0">
                <a:solidFill>
                  <a:srgbClr val="FF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WARNING: This is a brute force algorithm. Using greedy algorithm (studying selected topics) may be disastrous </a:t>
            </a:r>
          </a:p>
          <a:p>
            <a:pPr marL="0" lvl="0" indent="0">
              <a:spcBef>
                <a:spcPts val="850"/>
              </a:spcBef>
              <a:buSzPct val="25000"/>
              <a:buNone/>
            </a:pPr>
            <a:endParaRPr lang="en-AU" sz="1400" dirty="0">
              <a:solidFill>
                <a:srgbClr val="FF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 defTabSz="360000">
              <a:buNone/>
            </a:pPr>
            <a:endParaRPr lang="en-AU" sz="140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519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228600"/>
            <a:ext cx="8991600" cy="758952"/>
          </a:xfrm>
        </p:spPr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Summary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sp>
        <p:nvSpPr>
          <p:cNvPr id="6" name="Content Placeholder 3"/>
          <p:cNvSpPr txBox="1">
            <a:spLocks noGrp="1"/>
          </p:cNvSpPr>
          <p:nvPr>
            <p:ph sz="quarter" idx="1"/>
          </p:nvPr>
        </p:nvSpPr>
        <p:spPr>
          <a:xfrm>
            <a:off x="301625" y="1066800"/>
            <a:ext cx="8461375" cy="2487613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000" b="1" dirty="0">
                <a:solidFill>
                  <a:srgbClr val="FF0000"/>
                </a:solidFill>
              </a:rPr>
              <a:t>Take Home Message</a:t>
            </a:r>
          </a:p>
          <a:p>
            <a:r>
              <a:rPr lang="en-AU" sz="2000" b="1" dirty="0"/>
              <a:t>See Design Principles in this lecture</a:t>
            </a:r>
          </a:p>
          <a:p>
            <a:pPr marL="0" indent="0">
              <a:buNone/>
            </a:pPr>
            <a:endParaRPr lang="en-AU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AU" sz="2000" b="1" dirty="0">
                <a:solidFill>
                  <a:srgbClr val="FF0000"/>
                </a:solidFill>
              </a:rPr>
              <a:t>Things to do (this list is not exhaustive)</a:t>
            </a:r>
          </a:p>
          <a:p>
            <a:r>
              <a:rPr lang="en-AU" sz="2000" b="1" dirty="0"/>
              <a:t>See the algorithm to prepare for final exam</a:t>
            </a:r>
          </a:p>
          <a:p>
            <a:pPr marL="0" indent="0">
              <a:buNone/>
            </a:pPr>
            <a:endParaRPr lang="en-AU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AU" sz="2000" b="1" dirty="0">
                <a:solidFill>
                  <a:srgbClr val="FF0000"/>
                </a:solidFill>
              </a:rPr>
              <a:t>Coming Up Next</a:t>
            </a:r>
          </a:p>
          <a:p>
            <a:pPr marL="0" indent="0">
              <a:buNone/>
            </a:pPr>
            <a:endParaRPr lang="en-AU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AU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AU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431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Coming Up Next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70266"/>
            <a:ext cx="6172200" cy="41199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7453" y="5521586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FF0000"/>
                </a:solidFill>
              </a:rPr>
              <a:t>SWOT VAC</a:t>
            </a:r>
          </a:p>
        </p:txBody>
      </p:sp>
    </p:spTree>
    <p:extLst>
      <p:ext uri="{BB962C8B-B14F-4D97-AF65-F5344CB8AC3E}">
        <p14:creationId xmlns:p14="http://schemas.microsoft.com/office/powerpoint/2010/main" val="377270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Coming Up Next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7453" y="5521586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FF0000"/>
                </a:solidFill>
              </a:rPr>
              <a:t>Final Exam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447800"/>
            <a:ext cx="6604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59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Coming Up Next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7453" y="5257800"/>
            <a:ext cx="210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FF0000"/>
                </a:solidFill>
              </a:rPr>
              <a:t>Results Day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087419"/>
            <a:ext cx="7001435" cy="4200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36558" y="5728395"/>
            <a:ext cx="339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And you live happily ever after </a:t>
            </a:r>
          </a:p>
        </p:txBody>
      </p:sp>
    </p:spTree>
    <p:extLst>
      <p:ext uri="{BB962C8B-B14F-4D97-AF65-F5344CB8AC3E}">
        <p14:creationId xmlns:p14="http://schemas.microsoft.com/office/powerpoint/2010/main" val="54761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Design Principles (Summing up FIT2004)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7630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800" dirty="0">
                <a:solidFill>
                  <a:srgbClr val="000000"/>
                </a:solidFill>
                <a:latin typeface="CMSS10"/>
              </a:rPr>
              <a:t>Here are some broad strategies to (</a:t>
            </a:r>
            <a:r>
              <a:rPr lang="en-AU" sz="2800" dirty="0">
                <a:solidFill>
                  <a:srgbClr val="800080"/>
                </a:solidFill>
                <a:latin typeface="txbtt"/>
              </a:rPr>
              <a:t>try to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) solve algorithmic problems: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Look out for good invariants to exploit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Attempt to balance your work as much as possible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Do not repeat work (so, store and re-use!)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Use appropriate data structures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Try well-known problem solving strategies</a:t>
            </a:r>
          </a:p>
          <a:p>
            <a:r>
              <a:rPr lang="en-AU" sz="2800" dirty="0">
                <a:solidFill>
                  <a:srgbClr val="800080"/>
                </a:solidFill>
                <a:latin typeface="txbtt"/>
              </a:rPr>
              <a:t>Sometimes 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greed is good!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These are general guidelines. As always, there are many exceptions</a:t>
            </a:r>
            <a:endParaRPr lang="en-AU" sz="25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91091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Coming Up Next (Second Scenario)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7453" y="5257800"/>
            <a:ext cx="210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FF0000"/>
                </a:solidFill>
              </a:rPr>
              <a:t>SWOT VAC</a:t>
            </a:r>
          </a:p>
        </p:txBody>
      </p:sp>
      <p:pic>
        <p:nvPicPr>
          <p:cNvPr id="7" name="Picture 6" descr="A dog lying on a bed&#10;&#10;Description generated with high confidence">
            <a:extLst>
              <a:ext uri="{FF2B5EF4-FFF2-40B4-BE49-F238E27FC236}">
                <a16:creationId xmlns:a16="http://schemas.microsoft.com/office/drawing/2014/main" id="{636D1435-656B-40B2-8E72-D71006D55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246" y="1295400"/>
            <a:ext cx="5060504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27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Coming Up Next (Second Scenario)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7453" y="5542420"/>
            <a:ext cx="210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FF0000"/>
                </a:solidFill>
              </a:rPr>
              <a:t>Final Exam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5118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25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Coming Up Next (Second Scenario)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7453" y="5542420"/>
            <a:ext cx="210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FF0000"/>
                </a:solidFill>
              </a:rPr>
              <a:t>Results Day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03" y="1341223"/>
            <a:ext cx="4088665" cy="42011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41223"/>
            <a:ext cx="4350943" cy="42011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48895" y="5925652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0070C0"/>
                </a:solidFill>
              </a:rPr>
              <a:t>Moral: Work hard or be brave!</a:t>
            </a:r>
          </a:p>
        </p:txBody>
      </p:sp>
    </p:spTree>
    <p:extLst>
      <p:ext uri="{BB962C8B-B14F-4D97-AF65-F5344CB8AC3E}">
        <p14:creationId xmlns:p14="http://schemas.microsoft.com/office/powerpoint/2010/main" val="3229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Just before I sign off …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-152399" y="1302514"/>
            <a:ext cx="6142058" cy="5113693"/>
          </a:xfrm>
        </p:spPr>
        <p:txBody>
          <a:bodyPr>
            <a:noAutofit/>
          </a:bodyPr>
          <a:lstStyle/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Most of you have done really well given the challenging nature of the unit!</a:t>
            </a:r>
            <a:endParaRPr lang="en-AU" dirty="0">
              <a:solidFill>
                <a:srgbClr val="000000"/>
              </a:solidFill>
              <a:latin typeface="CMSS10"/>
            </a:endParaRP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Good luck for the final exam!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Do not hesitate to contact me if I can be of any help even after this semester</a:t>
            </a:r>
          </a:p>
          <a:p>
            <a:pPr lvl="2"/>
            <a:r>
              <a:rPr lang="en-AU" sz="1578" dirty="0">
                <a:solidFill>
                  <a:srgbClr val="000000"/>
                </a:solidFill>
                <a:latin typeface="CMSS10"/>
              </a:rPr>
              <a:t>E.g., if you need a reference letter</a:t>
            </a:r>
          </a:p>
        </p:txBody>
      </p:sp>
      <p:pic>
        <p:nvPicPr>
          <p:cNvPr id="5" name="Shape 4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1752" y="4065316"/>
            <a:ext cx="3227807" cy="19982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pic>
        <p:nvPicPr>
          <p:cNvPr id="12" name="Picture 11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37483432-534B-4B7C-9ED4-60ACE1BA0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710" y="2984884"/>
            <a:ext cx="47434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3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Design Principles and Final Exam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That’s all folks!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38" y="1219200"/>
            <a:ext cx="8035962" cy="50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98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Look out for good invariants to exploit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763000" cy="4572000"/>
          </a:xfrm>
        </p:spPr>
        <p:txBody>
          <a:bodyPr>
            <a:noAutofit/>
          </a:bodyPr>
          <a:lstStyle/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Here are </a:t>
            </a:r>
            <a:r>
              <a:rPr lang="en-AU" sz="2800" dirty="0">
                <a:solidFill>
                  <a:srgbClr val="800080"/>
                </a:solidFill>
                <a:latin typeface="txbtt"/>
              </a:rPr>
              <a:t>some 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algorithms we considered in the unit that do precisely this!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Binary Search (Refer Week 2 lecture)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Sorting (Refer Lectures from Weeks 2 and 3)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Shortest Paths and Connectivity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Dijkstra’s algorithm (Refer Week 8 Lectures)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Floyd-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Warshall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 algorithm (Refer Week 9 lectures)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Minimum Spanning Tree Algorithms (Refer Week 10 lectures)</a:t>
            </a:r>
            <a:endParaRPr lang="en-AU" sz="25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420980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Balance your work as much as possible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763000" cy="4572000"/>
          </a:xfrm>
        </p:spPr>
        <p:txBody>
          <a:bodyPr>
            <a:noAutofit/>
          </a:bodyPr>
          <a:lstStyle/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For problems that allow division of labour (</a:t>
            </a:r>
            <a:r>
              <a:rPr lang="en-AU" sz="2800" dirty="0" err="1">
                <a:solidFill>
                  <a:srgbClr val="000000"/>
                </a:solidFill>
                <a:latin typeface="CMSS10"/>
              </a:rPr>
              <a:t>eg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. Divide and Conquer)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Try to divide work </a:t>
            </a:r>
            <a:r>
              <a:rPr lang="en-AU" sz="2800" dirty="0">
                <a:solidFill>
                  <a:srgbClr val="800080"/>
                </a:solidFill>
                <a:latin typeface="txbtt"/>
              </a:rPr>
              <a:t>equally 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as much as possible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Merge sort achieves this 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O</a:t>
            </a:r>
            <a:r>
              <a:rPr lang="pt-BR" sz="1500" dirty="0">
                <a:solidFill>
                  <a:srgbClr val="000000"/>
                </a:solidFill>
                <a:latin typeface="CMSS10"/>
              </a:rPr>
              <a:t>(N log N)-time always!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Quick sort does not necessarily achieve this – depends on the choice of the pivot (Refer week 3)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Good pivots give O(N log N)-time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Bad pivots give </a:t>
            </a:r>
            <a:r>
              <a:rPr lang="en-AU" sz="2000" dirty="0">
                <a:solidFill>
                  <a:srgbClr val="000000"/>
                </a:solidFill>
                <a:latin typeface="CMSSI10"/>
              </a:rPr>
              <a:t>O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(</a:t>
            </a:r>
            <a:r>
              <a:rPr lang="en-AU" sz="2000" dirty="0">
                <a:solidFill>
                  <a:srgbClr val="000000"/>
                </a:solidFill>
                <a:latin typeface="CMSSI10"/>
              </a:rPr>
              <a:t>N</a:t>
            </a:r>
            <a:r>
              <a:rPr lang="en-AU" sz="2000" baseline="30000" dirty="0">
                <a:solidFill>
                  <a:srgbClr val="000000"/>
                </a:solidFill>
                <a:latin typeface="CMSSI10"/>
              </a:rPr>
              <a:t>2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)-time</a:t>
            </a:r>
          </a:p>
        </p:txBody>
      </p:sp>
    </p:spTree>
    <p:extLst>
      <p:ext uri="{BB962C8B-B14F-4D97-AF65-F5344CB8AC3E}">
        <p14:creationId xmlns:p14="http://schemas.microsoft.com/office/powerpoint/2010/main" val="394548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Choose Data Structures with care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763000" cy="4572000"/>
          </a:xfrm>
        </p:spPr>
        <p:txBody>
          <a:bodyPr>
            <a:noAutofit/>
          </a:bodyPr>
          <a:lstStyle/>
          <a:p>
            <a:r>
              <a:rPr lang="en-AU" sz="2800" dirty="0">
                <a:latin typeface="CMSS10"/>
              </a:rPr>
              <a:t>Certain data representations are more efficient than others for a given problem</a:t>
            </a:r>
          </a:p>
          <a:p>
            <a:r>
              <a:rPr lang="en-AU" sz="2800" dirty="0">
                <a:latin typeface="CMSS10"/>
              </a:rPr>
              <a:t>Priority Queue in Dijkstra’s algorithm (Refer Week 8)</a:t>
            </a:r>
          </a:p>
          <a:p>
            <a:r>
              <a:rPr lang="en-AU" sz="2800" dirty="0">
                <a:latin typeface="CMSS10"/>
              </a:rPr>
              <a:t>Union-Find data structure in </a:t>
            </a:r>
            <a:r>
              <a:rPr lang="en-AU" sz="2800" dirty="0" err="1">
                <a:latin typeface="CMSS10"/>
              </a:rPr>
              <a:t>Kruskal’s</a:t>
            </a:r>
            <a:r>
              <a:rPr lang="en-AU" sz="2800" dirty="0">
                <a:latin typeface="CMSS10"/>
              </a:rPr>
              <a:t> algorithm (refer Week 9)</a:t>
            </a:r>
          </a:p>
          <a:p>
            <a:r>
              <a:rPr lang="en-AU" sz="2800" dirty="0">
                <a:latin typeface="CMSS10"/>
              </a:rPr>
              <a:t>Efficient Search and retrieval data structures of various kinds (Refer Weeks 5,6,7 lectures)</a:t>
            </a:r>
            <a:endParaRPr lang="en-AU" sz="25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11304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Don’t repeat work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763000" cy="4572000"/>
          </a:xfrm>
        </p:spPr>
        <p:txBody>
          <a:bodyPr>
            <a:noAutofit/>
          </a:bodyPr>
          <a:lstStyle/>
          <a:p>
            <a:r>
              <a:rPr lang="en-AU" sz="3600" dirty="0">
                <a:solidFill>
                  <a:srgbClr val="000000"/>
                </a:solidFill>
                <a:latin typeface="CMSS10"/>
              </a:rPr>
              <a:t>Do not compute anything more than once (if there is room to store it for reuse)</a:t>
            </a:r>
          </a:p>
          <a:p>
            <a:r>
              <a:rPr lang="en-AU" sz="3600" dirty="0">
                <a:solidFill>
                  <a:srgbClr val="000000"/>
                </a:solidFill>
                <a:latin typeface="CMSS10"/>
              </a:rPr>
              <a:t>Underpins Dynamic Programming strategy</a:t>
            </a:r>
          </a:p>
          <a:p>
            <a:pPr lvl="1"/>
            <a:r>
              <a:rPr lang="en-AU" sz="2300" dirty="0">
                <a:solidFill>
                  <a:srgbClr val="000000"/>
                </a:solidFill>
                <a:latin typeface="CMSS10"/>
              </a:rPr>
              <a:t>Edit Distance (Refer Week 4 Lecture)</a:t>
            </a:r>
          </a:p>
          <a:p>
            <a:pPr lvl="1"/>
            <a:r>
              <a:rPr lang="en-AU" sz="2300" dirty="0">
                <a:solidFill>
                  <a:srgbClr val="000000"/>
                </a:solidFill>
                <a:latin typeface="CMSS10"/>
              </a:rPr>
              <a:t>Knapsack Problem (Refer Week 4 Lecture)</a:t>
            </a:r>
          </a:p>
        </p:txBody>
      </p:sp>
    </p:spTree>
    <p:extLst>
      <p:ext uri="{BB962C8B-B14F-4D97-AF65-F5344CB8AC3E}">
        <p14:creationId xmlns:p14="http://schemas.microsoft.com/office/powerpoint/2010/main" val="11304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Try well known problem solving strategies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763000" cy="4572000"/>
          </a:xfrm>
        </p:spPr>
        <p:txBody>
          <a:bodyPr>
            <a:noAutofit/>
          </a:bodyPr>
          <a:lstStyle/>
          <a:p>
            <a:r>
              <a:rPr lang="en-AU" sz="2800" dirty="0">
                <a:latin typeface="CMSS10"/>
              </a:rPr>
              <a:t>Divide and Conquer (Refer Weeks 3, 4 lectures)</a:t>
            </a:r>
          </a:p>
          <a:p>
            <a:r>
              <a:rPr lang="en-AU" sz="2800" dirty="0">
                <a:latin typeface="CMSS10"/>
              </a:rPr>
              <a:t>Dynamic Programming (Refer Weeks 4, 8, 9 lectures)</a:t>
            </a:r>
            <a:endParaRPr lang="en-AU" sz="25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11304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Sometimes greed is good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763000" cy="4572000"/>
          </a:xfrm>
        </p:spPr>
        <p:txBody>
          <a:bodyPr>
            <a:noAutofit/>
          </a:bodyPr>
          <a:lstStyle/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A </a:t>
            </a:r>
            <a:r>
              <a:rPr lang="en-AU" sz="2800" dirty="0">
                <a:solidFill>
                  <a:srgbClr val="008000"/>
                </a:solidFill>
                <a:latin typeface="txbtt"/>
              </a:rPr>
              <a:t>greedy strategy 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is to make a “local” choice based on current information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Sometimes gives optimal solution, e.g.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Dijkstra’s single source shortest paths algorithm (Refer Week 8 Lectures)</a:t>
            </a:r>
          </a:p>
          <a:p>
            <a:pPr lvl="1"/>
            <a:r>
              <a:rPr lang="en-AU" sz="2000" dirty="0" err="1">
                <a:solidFill>
                  <a:srgbClr val="000000"/>
                </a:solidFill>
                <a:latin typeface="CMSS10"/>
              </a:rPr>
              <a:t>Minimim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 Spanning Tree Algorithms – Prim’s and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Kruskal’s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 (Refer Week 10 lectures) minimum spanning tree algorithm.</a:t>
            </a:r>
          </a:p>
          <a:p>
            <a:r>
              <a:rPr lang="en-AU" sz="3200" dirty="0">
                <a:solidFill>
                  <a:srgbClr val="3333B3"/>
                </a:solidFill>
                <a:latin typeface="CMSS12"/>
              </a:rPr>
              <a:t>Greedy is sometimes a good heuristic!</a:t>
            </a:r>
          </a:p>
          <a:p>
            <a:pPr lvl="1"/>
            <a:r>
              <a:rPr lang="en-AU" sz="2300" dirty="0">
                <a:solidFill>
                  <a:srgbClr val="000000"/>
                </a:solidFill>
                <a:latin typeface="CMSS10"/>
              </a:rPr>
              <a:t>Sometimes gives a “good” solution to a (combinatorial) problem even if 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not guaranteed optimal</a:t>
            </a:r>
            <a:endParaRPr lang="en-AU" sz="25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11304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Programming Competition Winners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8763000" cy="4572000"/>
          </a:xfrm>
        </p:spPr>
        <p:txBody>
          <a:bodyPr>
            <a:noAutofit/>
          </a:bodyPr>
          <a:lstStyle/>
          <a:p>
            <a:pPr lvl="1"/>
            <a:r>
              <a:rPr lang="en-AU" sz="2800" dirty="0">
                <a:solidFill>
                  <a:srgbClr val="000000"/>
                </a:solidFill>
                <a:latin typeface="CMSS10"/>
              </a:rPr>
              <a:t>5</a:t>
            </a:r>
            <a:r>
              <a:rPr lang="en-AU" sz="2800" baseline="30000" dirty="0">
                <a:solidFill>
                  <a:srgbClr val="000000"/>
                </a:solidFill>
                <a:latin typeface="CMSS10"/>
              </a:rPr>
              <a:t>th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: Bryan </a:t>
            </a:r>
            <a:r>
              <a:rPr lang="en-AU" sz="2800" dirty="0" err="1">
                <a:solidFill>
                  <a:srgbClr val="000000"/>
                </a:solidFill>
                <a:latin typeface="CMSS10"/>
              </a:rPr>
              <a:t>Birchler</a:t>
            </a:r>
            <a:endParaRPr lang="en-AU" sz="2800" dirty="0">
              <a:solidFill>
                <a:srgbClr val="000000"/>
              </a:solidFill>
              <a:latin typeface="CMSS10"/>
            </a:endParaRPr>
          </a:p>
          <a:p>
            <a:pPr lvl="1"/>
            <a:r>
              <a:rPr lang="en-AU" sz="2800" dirty="0">
                <a:solidFill>
                  <a:srgbClr val="000000"/>
                </a:solidFill>
                <a:latin typeface="CMSS10"/>
              </a:rPr>
              <a:t>4</a:t>
            </a:r>
            <a:r>
              <a:rPr lang="en-AU" sz="2800" baseline="30000" dirty="0">
                <a:solidFill>
                  <a:srgbClr val="000000"/>
                </a:solidFill>
                <a:latin typeface="CMSS10"/>
              </a:rPr>
              <a:t>th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: </a:t>
            </a:r>
            <a:r>
              <a:rPr lang="en-AU" sz="2800" dirty="0" err="1">
                <a:solidFill>
                  <a:srgbClr val="000000"/>
                </a:solidFill>
                <a:latin typeface="CMSS10"/>
              </a:rPr>
              <a:t>Yanda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 Qu</a:t>
            </a:r>
          </a:p>
          <a:p>
            <a:pPr lvl="1"/>
            <a:r>
              <a:rPr lang="en-AU" sz="2800" dirty="0">
                <a:solidFill>
                  <a:srgbClr val="000000"/>
                </a:solidFill>
                <a:latin typeface="CMSS10"/>
              </a:rPr>
              <a:t>3</a:t>
            </a:r>
            <a:r>
              <a:rPr lang="en-AU" sz="2800" baseline="30000" dirty="0">
                <a:solidFill>
                  <a:srgbClr val="000000"/>
                </a:solidFill>
                <a:latin typeface="CMSS10"/>
              </a:rPr>
              <a:t>rd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: Andrew </a:t>
            </a:r>
            <a:r>
              <a:rPr lang="en-AU" sz="2800" dirty="0" err="1">
                <a:solidFill>
                  <a:srgbClr val="000000"/>
                </a:solidFill>
                <a:latin typeface="CMSS10"/>
              </a:rPr>
              <a:t>Jakubowicz</a:t>
            </a:r>
            <a:endParaRPr lang="en-AU" sz="2800" dirty="0">
              <a:solidFill>
                <a:srgbClr val="000000"/>
              </a:solidFill>
              <a:latin typeface="CMSS10"/>
            </a:endParaRPr>
          </a:p>
          <a:p>
            <a:pPr lvl="1"/>
            <a:r>
              <a:rPr lang="en-AU" sz="2800" dirty="0">
                <a:solidFill>
                  <a:srgbClr val="000000"/>
                </a:solidFill>
                <a:latin typeface="CMSS10"/>
              </a:rPr>
              <a:t>2</a:t>
            </a:r>
            <a:r>
              <a:rPr lang="en-AU" sz="2800" baseline="30000" dirty="0">
                <a:solidFill>
                  <a:srgbClr val="000000"/>
                </a:solidFill>
                <a:latin typeface="CMSS10"/>
              </a:rPr>
              <a:t>nd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: </a:t>
            </a:r>
            <a:r>
              <a:rPr lang="en-AU" sz="2800" dirty="0" err="1">
                <a:solidFill>
                  <a:srgbClr val="000000"/>
                </a:solidFill>
                <a:latin typeface="CMSS10"/>
              </a:rPr>
              <a:t>Geng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 Feng</a:t>
            </a:r>
          </a:p>
          <a:p>
            <a:pPr lvl="1"/>
            <a:r>
              <a:rPr lang="en-AU" sz="2800" dirty="0">
                <a:solidFill>
                  <a:srgbClr val="000000"/>
                </a:solidFill>
                <a:latin typeface="CMSS10"/>
              </a:rPr>
              <a:t>Champion: Thorsten Nielsen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58CC1-1962-4FEE-B698-9E4E60D3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052" y="3505200"/>
            <a:ext cx="2500348" cy="281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0ECBA7-3FE5-4939-8EF9-CEB4B2759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505200"/>
            <a:ext cx="2286000" cy="283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ustom 1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2060"/>
      </a:hlink>
      <a:folHlink>
        <a:srgbClr val="00B050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10726</TotalTime>
  <Words>1197</Words>
  <Application>Microsoft Office PowerPoint</Application>
  <PresentationFormat>On-screen Show (4:3)</PresentationFormat>
  <Paragraphs>162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Arial Black</vt:lpstr>
      <vt:lpstr>Calibri</vt:lpstr>
      <vt:lpstr>CMSS10</vt:lpstr>
      <vt:lpstr>CMSS12</vt:lpstr>
      <vt:lpstr>CMSSI10</vt:lpstr>
      <vt:lpstr>Courier New</vt:lpstr>
      <vt:lpstr>txbtt</vt:lpstr>
      <vt:lpstr>Wingdings</vt:lpstr>
      <vt:lpstr>Wingdings 2</vt:lpstr>
      <vt:lpstr>Civic</vt:lpstr>
      <vt:lpstr>Faculty of Information Technology,  Monash University</vt:lpstr>
      <vt:lpstr>Design Principles (Summing up FIT2004)</vt:lpstr>
      <vt:lpstr>Look out for good invariants to exploit</vt:lpstr>
      <vt:lpstr>Balance your work as much as possible</vt:lpstr>
      <vt:lpstr>Choose Data Structures with care</vt:lpstr>
      <vt:lpstr>Don’t repeat work</vt:lpstr>
      <vt:lpstr>Try well known problem solving strategies </vt:lpstr>
      <vt:lpstr>Sometimes greed is good</vt:lpstr>
      <vt:lpstr>Programming Competition Winners</vt:lpstr>
      <vt:lpstr>Final Exam</vt:lpstr>
      <vt:lpstr>A Good News and a Bad News</vt:lpstr>
      <vt:lpstr>Non-Examinable Content</vt:lpstr>
      <vt:lpstr>Consultations for Final Exam</vt:lpstr>
      <vt:lpstr>Suggestions for preparation  (written after I lost my memory) </vt:lpstr>
      <vt:lpstr>Algorithm for exam preparation</vt:lpstr>
      <vt:lpstr>Summary</vt:lpstr>
      <vt:lpstr>Coming Up Next</vt:lpstr>
      <vt:lpstr>Coming Up Next</vt:lpstr>
      <vt:lpstr>Coming Up Next</vt:lpstr>
      <vt:lpstr>Coming Up Next (Second Scenario)</vt:lpstr>
      <vt:lpstr>Coming Up Next (Second Scenario)</vt:lpstr>
      <vt:lpstr>Coming Up Next (Second Scenario)</vt:lpstr>
      <vt:lpstr>Just before I sign off … </vt:lpstr>
      <vt:lpstr>That’s all folks!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cse</dc:creator>
  <cp:lastModifiedBy>Aamir Cheema</cp:lastModifiedBy>
  <cp:revision>5138</cp:revision>
  <dcterms:created xsi:type="dcterms:W3CDTF">2006-08-16T00:00:00Z</dcterms:created>
  <dcterms:modified xsi:type="dcterms:W3CDTF">2017-10-17T02:16:30Z</dcterms:modified>
</cp:coreProperties>
</file>